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71" r:id="rId11"/>
    <p:sldId id="272" r:id="rId12"/>
    <p:sldId id="265" r:id="rId13"/>
    <p:sldId id="273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9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4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37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50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151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78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3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6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11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9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0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3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5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7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65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3B95-429C-478C-B4CC-168134922EB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05E445-60B2-4FD6-81A3-7E9DCAD1B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09600"/>
            <a:ext cx="7766936" cy="3441236"/>
          </a:xfrm>
        </p:spPr>
        <p:txBody>
          <a:bodyPr/>
          <a:lstStyle/>
          <a:p>
            <a:pPr algn="ctr"/>
            <a:r>
              <a:rPr lang="ru-RU" b="1" dirty="0" smtClean="0"/>
              <a:t>ИНДИВИДУАЛИЗАЦИЯ ОБРАЗОВАТЕЛЬНОГО ПРОЦЕССА </a:t>
            </a:r>
            <a:br>
              <a:rPr lang="ru-RU" b="1" dirty="0" smtClean="0"/>
            </a:br>
            <a:r>
              <a:rPr lang="ru-RU" b="1" dirty="0" smtClean="0"/>
              <a:t>В КОЛЛЕДЖЕ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968" y="4444124"/>
            <a:ext cx="9311148" cy="16912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МЕТОДИЧЕСКИЙ СЕМИНАР ОБЛАСТНОЙ БАЗОВОЙ ПЛОЩАДКИ</a:t>
            </a:r>
          </a:p>
          <a:p>
            <a:r>
              <a:rPr lang="ru-RU" dirty="0"/>
              <a:t>д.п.н., профессор, зав. кафедрой педагогических </a:t>
            </a:r>
            <a:r>
              <a:rPr lang="ru-RU" dirty="0" smtClean="0"/>
              <a:t>технологий </a:t>
            </a:r>
            <a:br>
              <a:rPr lang="ru-RU" dirty="0" smtClean="0"/>
            </a:br>
            <a:r>
              <a:rPr lang="ru-RU" dirty="0" smtClean="0"/>
              <a:t>ЯГПУ </a:t>
            </a:r>
            <a:r>
              <a:rPr lang="ru-RU" dirty="0"/>
              <a:t>им. К. Д. Ушинского, заслуженный работник Высшей школы РФ, </a:t>
            </a:r>
            <a:r>
              <a:rPr lang="ru-RU" dirty="0" smtClean="0"/>
              <a:t>Л.В. </a:t>
            </a:r>
            <a:r>
              <a:rPr lang="ru-RU" dirty="0" err="1" smtClean="0"/>
              <a:t>Байбородова</a:t>
            </a:r>
            <a:endParaRPr lang="ru-RU" dirty="0" smtClean="0"/>
          </a:p>
          <a:p>
            <a:r>
              <a:rPr lang="ru-RU" dirty="0" smtClean="0"/>
              <a:t>Старший методист, </a:t>
            </a:r>
            <a:r>
              <a:rPr lang="ru-RU" dirty="0" err="1" smtClean="0"/>
              <a:t>к.п.н</a:t>
            </a:r>
            <a:r>
              <a:rPr lang="ru-RU" dirty="0" smtClean="0"/>
              <a:t>. М.А. </a:t>
            </a:r>
            <a:r>
              <a:rPr lang="ru-RU" dirty="0" err="1" smtClean="0"/>
              <a:t>Варзанова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92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92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3665"/>
            <a:ext cx="8596668" cy="4866967"/>
          </a:xfrm>
        </p:spPr>
        <p:txBody>
          <a:bodyPr>
            <a:noAutofit/>
          </a:bodyPr>
          <a:lstStyle/>
          <a:p>
            <a:r>
              <a:rPr lang="ru-RU" sz="2000" b="1" dirty="0"/>
              <a:t>Карьера </a:t>
            </a:r>
            <a:r>
              <a:rPr lang="ru-RU" sz="2000" b="1" dirty="0" smtClean="0"/>
              <a:t>профессиональная </a:t>
            </a:r>
            <a:r>
              <a:rPr lang="ru-RU" sz="2000" dirty="0" smtClean="0"/>
              <a:t>– осознанное поведение человека</a:t>
            </a:r>
            <a:r>
              <a:rPr lang="ru-RU" sz="2000" dirty="0"/>
              <a:t>, направленное на его продвижение в профессиональной сфере в соответствии с поставленными </a:t>
            </a:r>
            <a:r>
              <a:rPr lang="ru-RU" sz="2000" dirty="0" smtClean="0"/>
              <a:t>целями.</a:t>
            </a:r>
            <a:endParaRPr lang="ru-RU" sz="2000" dirty="0"/>
          </a:p>
          <a:p>
            <a:r>
              <a:rPr lang="ru-RU" sz="2000" b="1" dirty="0" smtClean="0"/>
              <a:t>План профессионального </a:t>
            </a:r>
            <a:r>
              <a:rPr lang="ru-RU" sz="2000" b="1" dirty="0"/>
              <a:t>развития </a:t>
            </a:r>
            <a:r>
              <a:rPr lang="ru-RU" sz="2000" dirty="0"/>
              <a:t>– зафиксированный в письменном или электронном виде документ, определяющий направления профессионального развития конкретного специалиста. План включает цель, задачи и ожидаемые результаты профессионального развития; критерии их </a:t>
            </a:r>
            <a:r>
              <a:rPr lang="ru-RU" sz="2000" dirty="0" smtClean="0"/>
              <a:t>достижения; </a:t>
            </a:r>
            <a:r>
              <a:rPr lang="ru-RU" sz="2000" dirty="0"/>
              <a:t>перечень конкретных мероприятий, которые необходимо выполнить для достижения цели и их результаты; сроки реализации. </a:t>
            </a:r>
          </a:p>
          <a:p>
            <a:r>
              <a:rPr lang="ru-RU" sz="2000" b="1" dirty="0"/>
              <a:t>Планирование профессионального развития </a:t>
            </a:r>
            <a:r>
              <a:rPr lang="ru-RU" sz="2000" dirty="0"/>
              <a:t>– предполагает формирование образа профессионального будущего, определение целей профессионального развития и желаемых результатов, а также путей и способов их </a:t>
            </a:r>
            <a:r>
              <a:rPr lang="ru-RU" sz="2000" dirty="0" smtClean="0"/>
              <a:t>достижения.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937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824" y="324465"/>
            <a:ext cx="9125427" cy="8259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СТАДИИ ПРОФЕССИОНАЛЬНОГО РАЗВИТИЯ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452817"/>
              </p:ext>
            </p:extLst>
          </p:nvPr>
        </p:nvGraphicFramePr>
        <p:xfrm>
          <a:off x="765824" y="1150375"/>
          <a:ext cx="9735029" cy="5543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5">
                  <a:extLst>
                    <a:ext uri="{9D8B030D-6E8A-4147-A177-3AD203B41FA5}">
                      <a16:colId xmlns:a16="http://schemas.microsoft.com/office/drawing/2014/main" val="4194878249"/>
                    </a:ext>
                  </a:extLst>
                </a:gridCol>
                <a:gridCol w="1436376">
                  <a:extLst>
                    <a:ext uri="{9D8B030D-6E8A-4147-A177-3AD203B41FA5}">
                      <a16:colId xmlns:a16="http://schemas.microsoft.com/office/drawing/2014/main" val="1300570398"/>
                    </a:ext>
                  </a:extLst>
                </a:gridCol>
                <a:gridCol w="6526998">
                  <a:extLst>
                    <a:ext uri="{9D8B030D-6E8A-4147-A177-3AD203B41FA5}">
                      <a16:colId xmlns:a16="http://schemas.microsoft.com/office/drawing/2014/main" val="1116246715"/>
                    </a:ext>
                  </a:extLst>
                </a:gridCol>
              </a:tblGrid>
              <a:tr h="364875">
                <a:tc>
                  <a:txBody>
                    <a:bodyPr/>
                    <a:lstStyle/>
                    <a:p>
                      <a:pPr indent="450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стадии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стадии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458821"/>
                  </a:ext>
                </a:extLst>
              </a:tr>
              <a:tr h="91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Предварительная ориентация и обучение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1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20-25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интересов, способностей, а также исследование, апробация своих сил. Стадия включает школьное обучение и профессиональные пробы, в ходе которых идет перенос увлечений на реальный мир работы и ее опробование; профессиональное образование и 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профессии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реальной деятельности, которое и знаменует начало профессионального становления. Актуальна потребность в безопасности существования.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395221"/>
                  </a:ext>
                </a:extLst>
              </a:tr>
              <a:tr h="1097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профессионально-го становления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Осуществляется 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активного профессионального становления и самоутвержде­ния, стремление получить высокую заработную плату, более высокий профессиональный и социальный статус,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упрочить своих позиций в обществе. На этом стадии выпускники, которые неправильно выбрали профессию, занимаются 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активным поиском новой сферы профессиональных интересов и возможностей, переучиваются. Актуальная потребность -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установления независимо­сти.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8872176"/>
                  </a:ext>
                </a:extLst>
              </a:tr>
              <a:tr h="73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продвижения и поддерживания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40-45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профессиональное развитие, в т.ч., повышение квалификации, расширение практического опыта и появление новых компетенций, 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продвижение по службе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Все это позволяет укрепить  профессиональное положение специалиста. 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Актуальная потребность -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самоутверждении и 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самовыраже­нии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9081112"/>
                  </a:ext>
                </a:extLst>
              </a:tr>
              <a:tr h="54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сохранения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50-55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Закрепление достигнутых результатов, вершина самовыражения. Проявление интереса к другим источникам дохода, развитие хобби. 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Актуальная потребность - в передаче знаний и опыта молодым колл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егам.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660199"/>
                  </a:ext>
                </a:extLst>
              </a:tr>
              <a:tr h="54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завершения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65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Спад, уменьшение профессиональной активности, п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одготовка к уходу на пенсию, подготовка и обучение кандидата для собственной смены. Подготовка к новому виду деятельности в пе­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риод пенсии. 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Актуальная потребность – в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подготовке преемника.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589188"/>
                  </a:ext>
                </a:extLst>
              </a:tr>
              <a:tr h="7317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спада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60-65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Наиболее активные люди переходят на позицию консультанта, эксперта. Происходит замедление профессионального продвижения (до 70 лет), а затем полный отход от дел. Некоторые люди начинают заниматься новым видом деятельности: работа в об­щественных организациях, садоводство и т.д.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929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217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ПЛАНИРОВАНИЕ ПРОФЕССИОНАЛЬНОГО РАЗВИТИЯ ПЕДАГОГОВ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319155"/>
              </p:ext>
            </p:extLst>
          </p:nvPr>
        </p:nvGraphicFramePr>
        <p:xfrm>
          <a:off x="677862" y="1957387"/>
          <a:ext cx="8997079" cy="410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079">
                  <a:extLst>
                    <a:ext uri="{9D8B030D-6E8A-4147-A177-3AD203B41FA5}">
                      <a16:colId xmlns:a16="http://schemas.microsoft.com/office/drawing/2014/main" val="3783054786"/>
                    </a:ext>
                  </a:extLst>
                </a:gridCol>
              </a:tblGrid>
              <a:tr h="560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81115"/>
                  </a:ext>
                </a:extLst>
              </a:tr>
              <a:tr h="1035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какой стадии профессионального развития я сейчас нахожусь? Почему?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031999"/>
                  </a:ext>
                </a:extLst>
              </a:tr>
              <a:tr h="689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профессиональные компетенции у меня развиты хорошо?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80733"/>
                  </a:ext>
                </a:extLst>
              </a:tr>
              <a:tr h="690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профессиональные компетенции у меня развиты не достаточно?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357109"/>
                  </a:ext>
                </a:extLst>
              </a:tr>
              <a:tr h="1034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трудности я испытываю в своей профессиональной деятельности?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57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25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6413"/>
          </a:xfrm>
        </p:spPr>
        <p:txBody>
          <a:bodyPr/>
          <a:lstStyle/>
          <a:p>
            <a:pPr algn="ctr"/>
            <a:r>
              <a:rPr lang="ru-RU" b="1" dirty="0" smtClean="0"/>
              <a:t>ВИДЫ КАРЬЕРЫ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0045" y="1217932"/>
            <a:ext cx="4185623" cy="576262"/>
          </a:xfrm>
        </p:spPr>
        <p:txBody>
          <a:bodyPr/>
          <a:lstStyle/>
          <a:p>
            <a:r>
              <a:rPr lang="ru-RU" sz="2000" b="1" dirty="0" smtClean="0"/>
              <a:t>ПО НАПРАВЛЕНИЮ РАЗВИТИЯ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794195"/>
            <a:ext cx="4712332" cy="488190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Вертикальная карьера </a:t>
            </a:r>
            <a:r>
              <a:rPr lang="ru-RU" dirty="0"/>
              <a:t>– связана с движением по административной лестнице, сопровождаемым ростом управленческих компетенций. </a:t>
            </a:r>
            <a:endParaRPr lang="ru-RU" dirty="0" smtClean="0"/>
          </a:p>
          <a:p>
            <a:r>
              <a:rPr lang="ru-RU" b="1" dirty="0"/>
              <a:t>Горизонтальная карьера </a:t>
            </a:r>
            <a:r>
              <a:rPr lang="ru-RU" dirty="0"/>
              <a:t>– предполагает углубление в профессию и расширение профессиональных возможностей, рост мастерства, что сопровождается увеличением </a:t>
            </a:r>
            <a:r>
              <a:rPr lang="ru-RU" dirty="0" smtClean="0"/>
              <a:t>категории</a:t>
            </a:r>
          </a:p>
          <a:p>
            <a:r>
              <a:rPr lang="ru-RU" b="1" dirty="0"/>
              <a:t>Карьера </a:t>
            </a:r>
            <a:r>
              <a:rPr lang="ru-RU" b="1" dirty="0" err="1"/>
              <a:t>поливариативная</a:t>
            </a:r>
            <a:r>
              <a:rPr lang="ru-RU" b="1" dirty="0"/>
              <a:t> </a:t>
            </a:r>
            <a:r>
              <a:rPr lang="ru-RU" dirty="0"/>
              <a:t>(зигзагообразная) – тип карьеры, совмещающий в себе чередование элементов горизонтальной и вертикальной карьеры, рост и спады, возможное возвращение на прежнюю позицию и даже смену </a:t>
            </a:r>
            <a:r>
              <a:rPr lang="ru-RU" dirty="0" smtClean="0"/>
              <a:t>вида </a:t>
            </a:r>
            <a:r>
              <a:rPr lang="ru-RU" dirty="0"/>
              <a:t>деятельности.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4741" y="1247622"/>
            <a:ext cx="4893994" cy="576262"/>
          </a:xfrm>
        </p:spPr>
        <p:txBody>
          <a:bodyPr/>
          <a:lstStyle/>
          <a:p>
            <a:r>
              <a:rPr lang="ru-RU" sz="2000" b="1" dirty="0" smtClean="0"/>
              <a:t>ПО ОРИЕНТАЦИИ НА РАБОЧУЮ СРЕДУ</a:t>
            </a: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118" y="1860659"/>
            <a:ext cx="4185617" cy="45916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внутриорганизационная </a:t>
            </a:r>
            <a:r>
              <a:rPr lang="ru-RU" b="1" dirty="0"/>
              <a:t>карьера</a:t>
            </a:r>
            <a:r>
              <a:rPr lang="ru-RU" dirty="0"/>
              <a:t>: работник ориентируется, в основном, на работу в одной организации; здесь человек последовательно занимает определенные должности внутри одной организации; поэтому эту карьеру еще называют стабильной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М</a:t>
            </a:r>
            <a:r>
              <a:rPr lang="ru-RU" b="1" dirty="0" err="1" smtClean="0"/>
              <a:t>ежорганизационная</a:t>
            </a:r>
            <a:r>
              <a:rPr lang="ru-RU" b="1" dirty="0" smtClean="0"/>
              <a:t> </a:t>
            </a:r>
            <a:r>
              <a:rPr lang="ru-RU" b="1" dirty="0"/>
              <a:t>карьера</a:t>
            </a:r>
            <a:r>
              <a:rPr lang="ru-RU" dirty="0"/>
              <a:t>: работнику нравится разнообразие, динамичное перемещение и работа в разных организациях в процессе трудовой деятельности; соответственно он проходит все стадии </a:t>
            </a:r>
            <a:r>
              <a:rPr lang="ru-RU" dirty="0" err="1"/>
              <a:t>разви¬тия</a:t>
            </a:r>
            <a:r>
              <a:rPr lang="ru-RU" dirty="0"/>
              <a:t> от обучения до ухода на пенсию в различных организациях; иногда эту карьеру еще называют нестабильной.</a:t>
            </a:r>
          </a:p>
        </p:txBody>
      </p:sp>
    </p:spTree>
    <p:extLst>
      <p:ext uri="{BB962C8B-B14F-4D97-AF65-F5344CB8AC3E}">
        <p14:creationId xmlns:p14="http://schemas.microsoft.com/office/powerpoint/2010/main" val="284358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ПЛАНИРОВАНИЕ ПРОФЕССИОНАЛЬНОГО РАЗВИТИЯ ПЕДАГОГОВ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478375"/>
              </p:ext>
            </p:extLst>
          </p:nvPr>
        </p:nvGraphicFramePr>
        <p:xfrm>
          <a:off x="677862" y="1957387"/>
          <a:ext cx="8997079" cy="4103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079">
                  <a:extLst>
                    <a:ext uri="{9D8B030D-6E8A-4147-A177-3AD203B41FA5}">
                      <a16:colId xmlns:a16="http://schemas.microsoft.com/office/drawing/2014/main" val="3783054786"/>
                    </a:ext>
                  </a:extLst>
                </a:gridCol>
              </a:tblGrid>
              <a:tr h="560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САМООПРЕДЕЛЕНИЕ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81115"/>
                  </a:ext>
                </a:extLst>
              </a:tr>
              <a:tr h="10353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я вижу итог своего проф. развития, ради чего я буду это делать?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031999"/>
                  </a:ext>
                </a:extLst>
              </a:tr>
              <a:tr h="6897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я вижу свое профессиональное развитие в ближайший 1 год, 5 лет, 10 лет?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80733"/>
                  </a:ext>
                </a:extLst>
              </a:tr>
              <a:tr h="690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для этого мне  нужно сделать?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357109"/>
                  </a:ext>
                </a:extLst>
              </a:tr>
              <a:tr h="1034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кем я буду взаимодействовать, чтобы развиваться?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57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20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ПЛАНИРОВАНИЕ ПРОФЕССИОНАЛЬНОГО РАЗВИТИЯ ПЕДАГОГОВ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94285"/>
              </p:ext>
            </p:extLst>
          </p:nvPr>
        </p:nvGraphicFramePr>
        <p:xfrm>
          <a:off x="677862" y="1957387"/>
          <a:ext cx="8997079" cy="4682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079">
                  <a:extLst>
                    <a:ext uri="{9D8B030D-6E8A-4147-A177-3AD203B41FA5}">
                      <a16:colId xmlns:a16="http://schemas.microsoft.com/office/drawing/2014/main" val="3783054786"/>
                    </a:ext>
                  </a:extLst>
                </a:gridCol>
              </a:tblGrid>
              <a:tr h="4700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САМОРЕАЛИЗАЦИЯ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81115"/>
                  </a:ext>
                </a:extLst>
              </a:tr>
              <a:tr h="716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Определите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задачи, решение которых обеспечит достижение цели профессионального развития и их приоритетность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031999"/>
                  </a:ext>
                </a:extLst>
              </a:tr>
              <a:tr h="599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Установите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последовательность и сроки выполнения действий для каждой из задач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80733"/>
                  </a:ext>
                </a:extLst>
              </a:tr>
              <a:tr h="599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Выявите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ресурсы для реализации действий: внутренние и внешние, то есть что можете использовать, на что опираться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357109"/>
                  </a:ext>
                </a:extLst>
              </a:tr>
              <a:tr h="364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Выявите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риски и возможные затруднения, препятствия на пути достижения цели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57279"/>
                  </a:ext>
                </a:extLst>
              </a:tr>
              <a:tr h="32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Определите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способы, как их можно преодолеть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03666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Разработайте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реализации цели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8620773"/>
                  </a:ext>
                </a:extLst>
              </a:tr>
              <a:tr h="867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Выберите </a:t>
                      </a: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и форму презентации плана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2548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33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ПЛАНИРОВАНИЕ ПРОФЕССИОНАЛЬНОГО РАЗВИТИЯ ПЕДАГОГОВ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653298"/>
              </p:ext>
            </p:extLst>
          </p:nvPr>
        </p:nvGraphicFramePr>
        <p:xfrm>
          <a:off x="677862" y="1957387"/>
          <a:ext cx="8997079" cy="2568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079">
                  <a:extLst>
                    <a:ext uri="{9D8B030D-6E8A-4147-A177-3AD203B41FA5}">
                      <a16:colId xmlns:a16="http://schemas.microsoft.com/office/drawing/2014/main" val="3783054786"/>
                    </a:ext>
                  </a:extLst>
                </a:gridCol>
              </a:tblGrid>
              <a:tr h="4700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81115"/>
                  </a:ext>
                </a:extLst>
              </a:tr>
              <a:tr h="716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получилось в результате и почему?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031999"/>
                  </a:ext>
                </a:extLst>
              </a:tr>
              <a:tr h="599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Чего удалось добиться из того, что хотел и почему?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80733"/>
                  </a:ext>
                </a:extLst>
              </a:tr>
              <a:tr h="599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не получилось и почему?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357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1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ПЛАНИРОВАНИЕ ПРОФЕССИОНАЛЬНОГО РАЗВИТИЯ ПЕДАГОГОВ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314396"/>
              </p:ext>
            </p:extLst>
          </p:nvPr>
        </p:nvGraphicFramePr>
        <p:xfrm>
          <a:off x="677862" y="1957387"/>
          <a:ext cx="8997079" cy="2960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079">
                  <a:extLst>
                    <a:ext uri="{9D8B030D-6E8A-4147-A177-3AD203B41FA5}">
                      <a16:colId xmlns:a16="http://schemas.microsoft.com/office/drawing/2014/main" val="3783054786"/>
                    </a:ext>
                  </a:extLst>
                </a:gridCol>
              </a:tblGrid>
              <a:tr h="4700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САМОУТВЕРЖДЕНИЕ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81115"/>
                  </a:ext>
                </a:extLst>
              </a:tr>
              <a:tr h="716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получилось в результате работы сегодня?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031999"/>
                  </a:ext>
                </a:extLst>
              </a:tr>
              <a:tr h="599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я извлек уроки из сегодняшней работы?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80733"/>
                  </a:ext>
                </a:extLst>
              </a:tr>
              <a:tr h="599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Чему я сегодня научился?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357109"/>
                  </a:ext>
                </a:extLst>
              </a:tr>
              <a:tr h="364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учту в дальнейшей работе?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57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265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03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8258"/>
          </a:xfrm>
        </p:spPr>
        <p:txBody>
          <a:bodyPr/>
          <a:lstStyle/>
          <a:p>
            <a:pPr algn="ctr"/>
            <a:r>
              <a:rPr lang="ru-RU" dirty="0" smtClean="0"/>
              <a:t>РЕГЛАМЕНТ СЕМИНАРА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9368"/>
            <a:ext cx="9154924" cy="525042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9:15 – приветственное слово директора ГПОУ ЯО Рыбинский полиграфический колледж</a:t>
            </a:r>
          </a:p>
          <a:p>
            <a:r>
              <a:rPr lang="ru-RU" dirty="0"/>
              <a:t>9:30 – целеполагание </a:t>
            </a:r>
          </a:p>
          <a:p>
            <a:r>
              <a:rPr lang="ru-RU" dirty="0"/>
              <a:t>09:45 – 10:10 – уточнение </a:t>
            </a:r>
            <a:r>
              <a:rPr lang="ru-RU" dirty="0" smtClean="0"/>
              <a:t>понятий темы</a:t>
            </a:r>
            <a:endParaRPr lang="ru-RU" dirty="0"/>
          </a:p>
          <a:p>
            <a:r>
              <a:rPr lang="ru-RU" dirty="0"/>
              <a:t>10:10 – 11:40 – занятие «Планирование профессионального развития педагогов» (М.А. </a:t>
            </a:r>
            <a:r>
              <a:rPr lang="ru-RU" dirty="0" err="1"/>
              <a:t>Варзанова</a:t>
            </a:r>
            <a:r>
              <a:rPr lang="ru-RU" dirty="0"/>
              <a:t>)</a:t>
            </a:r>
          </a:p>
          <a:p>
            <a:r>
              <a:rPr lang="ru-RU" dirty="0"/>
              <a:t>11:40 – 12:30 – анализ занятия «Планирование профессионального развития педагогов» (Л.В. </a:t>
            </a:r>
            <a:r>
              <a:rPr lang="ru-RU" dirty="0" err="1"/>
              <a:t>Байбородова</a:t>
            </a:r>
            <a:r>
              <a:rPr lang="ru-RU" dirty="0"/>
              <a:t>, д.п.н., профессор, зав. кафедрой педагогических технологий, ЯГПУ им. К. Д. Ушинского, заслуженный работник Высшей школы РФ</a:t>
            </a:r>
            <a:r>
              <a:rPr lang="ru-RU" dirty="0" smtClean="0"/>
              <a:t>)</a:t>
            </a:r>
          </a:p>
          <a:p>
            <a:r>
              <a:rPr lang="ru-RU" dirty="0"/>
              <a:t>12:30 – 13:15 – перерыв на обед</a:t>
            </a:r>
          </a:p>
          <a:p>
            <a:r>
              <a:rPr lang="ru-RU" dirty="0"/>
              <a:t>13:15 – 14:00 – Проектирование занятия «Разговоры о важном» на тему «Герои нашего времени» (Л.В. </a:t>
            </a:r>
            <a:r>
              <a:rPr lang="ru-RU" dirty="0" err="1"/>
              <a:t>Байбородова</a:t>
            </a:r>
            <a:r>
              <a:rPr lang="ru-RU" dirty="0"/>
              <a:t>, д.п.н., профессор, зав. кафедрой педагогических технологий, ЯГПУ им. К. Д. Ушинского, заслуженный работник Высшей школы РФ). </a:t>
            </a:r>
          </a:p>
          <a:p>
            <a:r>
              <a:rPr lang="ru-RU" dirty="0"/>
              <a:t>14:00 – рефлексия. </a:t>
            </a:r>
          </a:p>
        </p:txBody>
      </p:sp>
    </p:spTree>
    <p:extLst>
      <p:ext uri="{BB962C8B-B14F-4D97-AF65-F5344CB8AC3E}">
        <p14:creationId xmlns:p14="http://schemas.microsoft.com/office/powerpoint/2010/main" val="345759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084"/>
          </a:xfrm>
        </p:spPr>
        <p:txBody>
          <a:bodyPr/>
          <a:lstStyle/>
          <a:p>
            <a:pPr algn="ctr"/>
            <a:r>
              <a:rPr lang="ru-RU" b="1" dirty="0" smtClean="0"/>
              <a:t>ЦЕЛЕПОЛАГАНИЕ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45270"/>
              </p:ext>
            </p:extLst>
          </p:nvPr>
        </p:nvGraphicFramePr>
        <p:xfrm>
          <a:off x="766354" y="1521491"/>
          <a:ext cx="8063014" cy="459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556">
                  <a:extLst>
                    <a:ext uri="{9D8B030D-6E8A-4147-A177-3AD203B41FA5}">
                      <a16:colId xmlns:a16="http://schemas.microsoft.com/office/drawing/2014/main" val="604405523"/>
                    </a:ext>
                  </a:extLst>
                </a:gridCol>
                <a:gridCol w="1907458">
                  <a:extLst>
                    <a:ext uri="{9D8B030D-6E8A-4147-A177-3AD203B41FA5}">
                      <a16:colId xmlns:a16="http://schemas.microsoft.com/office/drawing/2014/main" val="3935218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Вопросы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Ответы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60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я знаю об индивидуализации образовательного процесса?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3683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я использую из средств индивидуализации в своей деятельности?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32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хочу узнать об индивидуализации?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0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Чему я хочу научиться на семинаре?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136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06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7252"/>
          </a:xfrm>
        </p:spPr>
        <p:txBody>
          <a:bodyPr/>
          <a:lstStyle/>
          <a:p>
            <a:pPr algn="ctr"/>
            <a:r>
              <a:rPr lang="ru-RU" b="1" dirty="0" smtClean="0"/>
              <a:t>ИНДИВИДУАЛИЗАЦИЯ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1)принцип </a:t>
            </a:r>
            <a:r>
              <a:rPr lang="ru-RU" sz="2400" dirty="0"/>
              <a:t>обучения и воспитания;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процесс становления индивидуальности и </a:t>
            </a:r>
            <a:r>
              <a:rPr lang="ru-RU" sz="2400" dirty="0" err="1"/>
              <a:t>субъектности</a:t>
            </a:r>
            <a:r>
              <a:rPr lang="ru-RU" sz="2400" dirty="0"/>
              <a:t> </a:t>
            </a:r>
            <a:r>
              <a:rPr lang="ru-RU" sz="2400" dirty="0" smtClean="0"/>
              <a:t>обучающегося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3)преобразовательная </a:t>
            </a:r>
            <a:r>
              <a:rPr lang="ru-RU" sz="2400" dirty="0"/>
              <a:t>деятельность человека по позитивному изменению своего внутреннего мира с целью самореализации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296836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1" y="353961"/>
            <a:ext cx="9134732" cy="11897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СТОРОНЫ И СРЕДСТВА ИНДИВИДУАЛИЗАЦИИ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470563"/>
              </p:ext>
            </p:extLst>
          </p:nvPr>
        </p:nvGraphicFramePr>
        <p:xfrm>
          <a:off x="677861" y="1458451"/>
          <a:ext cx="10108126" cy="509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063">
                  <a:extLst>
                    <a:ext uri="{9D8B030D-6E8A-4147-A177-3AD203B41FA5}">
                      <a16:colId xmlns:a16="http://schemas.microsoft.com/office/drawing/2014/main" val="627396857"/>
                    </a:ext>
                  </a:extLst>
                </a:gridCol>
                <a:gridCol w="5054063">
                  <a:extLst>
                    <a:ext uri="{9D8B030D-6E8A-4147-A177-3AD203B41FA5}">
                      <a16:colId xmlns:a16="http://schemas.microsoft.com/office/drawing/2014/main" val="3616283538"/>
                    </a:ext>
                  </a:extLst>
                </a:gridCol>
              </a:tblGrid>
              <a:tr h="3917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600" b="1" i="1" kern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сторона  - деятельность педагога (педагогическое сопровождение)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600" b="1" i="1" kern="1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Внутренняя сторона  - индивидуальная образовательная деятельность (ИОД) обучающегося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687850"/>
                  </a:ext>
                </a:extLst>
              </a:tr>
              <a:tr h="6515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Адаптация содержания и форм учебного процесса к индивидуальным особенностям обучающегося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Осознанное подчинение своих сил поставленной цели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545827"/>
                  </a:ext>
                </a:extLst>
              </a:tr>
              <a:tr h="39176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поддержки ребенку с целью его индивидуализации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Осознанная,  целенаправленная деятельность, предусматривающая принятие самостоятельных решений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953207"/>
                  </a:ext>
                </a:extLst>
              </a:tr>
              <a:tr h="3917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 индивидуализации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355164"/>
                  </a:ext>
                </a:extLst>
              </a:tr>
              <a:tr h="2742362"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Диагностика (создание ситуаций проб, тесты, анкеты)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ситуаций выбора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проблемных ситуаций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Вопрос проблемный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целеполагания, анализа, оценивания и т.д.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Сопровождение проектирования ИОД на уроке, при изучении темы, предмета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Технологическая карта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Самодиагностика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Выбор и самоопределение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Принятие решений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Определение системы  целей самим субъектом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Определение запроса на образовательную деятельность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Составление проектов ИОД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Самоанализ, самооценка, рефлексия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ИОД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808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67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6413"/>
          </a:xfrm>
        </p:spPr>
        <p:txBody>
          <a:bodyPr/>
          <a:lstStyle/>
          <a:p>
            <a:pPr algn="ctr"/>
            <a:r>
              <a:rPr lang="ru-RU" b="1" dirty="0" smtClean="0"/>
              <a:t>ПРИНЦИПЫ ИНДИВИДУАЛИЗАЦИИ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177382"/>
              </p:ext>
            </p:extLst>
          </p:nvPr>
        </p:nvGraphicFramePr>
        <p:xfrm>
          <a:off x="677863" y="1554163"/>
          <a:ext cx="859631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569">
                  <a:extLst>
                    <a:ext uri="{9D8B030D-6E8A-4147-A177-3AD203B41FA5}">
                      <a16:colId xmlns:a16="http://schemas.microsoft.com/office/drawing/2014/main" val="2049662672"/>
                    </a:ext>
                  </a:extLst>
                </a:gridCol>
                <a:gridCol w="4082743">
                  <a:extLst>
                    <a:ext uri="{9D8B030D-6E8A-4147-A177-3AD203B41FA5}">
                      <a16:colId xmlns:a16="http://schemas.microsoft.com/office/drawing/2014/main" val="9235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сторона  - деятельность педагога (педагогическое сопровождение)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Внутренняя сторона  - индивидуальная образовательная деятельность (ИОД) обучающегося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323622"/>
                  </a:ext>
                </a:extLst>
              </a:tr>
              <a:tr h="296672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мотивационное обеспечение деятельности;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поддержка индивидуальности и развитие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субъектности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-создание ситуаций выбора и самоопределения;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-вариативность и гибкость организации  образовательного процесса,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-создание ситуации успеха;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-опора на положительное в ребенке;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принятие ребенка таким, какой он есть;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-обеспечение права ребенка на ошибку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-актуализация личной  образовательной проблемы;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-осознанность положительной перспективы;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-обоснованность целей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свободный выбор и самоопределение;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-самостоятельность принятия решений, </a:t>
                      </a:r>
                    </a:p>
                    <a:p>
                      <a:pPr fontAlgn="base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-самоорганизация, самоконтроль;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-адекватность самооценки и рефлексивность;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54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419"/>
          </a:xfrm>
        </p:spPr>
        <p:txBody>
          <a:bodyPr/>
          <a:lstStyle/>
          <a:p>
            <a:pPr algn="ctr"/>
            <a:r>
              <a:rPr lang="ru-RU" b="1" dirty="0" smtClean="0"/>
              <a:t>УСЛОВИЯ ИНДИВИДУАЛИЗАЦИИ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35277"/>
            <a:ext cx="8596668" cy="4615685"/>
          </a:xfrm>
        </p:spPr>
        <p:txBody>
          <a:bodyPr>
            <a:normAutofit/>
          </a:bodyPr>
          <a:lstStyle/>
          <a:p>
            <a:r>
              <a:rPr lang="ru-RU" sz="2600" dirty="0"/>
              <a:t>1)создание комфортной, естественной для ребенка среды; </a:t>
            </a:r>
            <a:endParaRPr lang="ru-RU" sz="2600" dirty="0" smtClean="0"/>
          </a:p>
          <a:p>
            <a:r>
              <a:rPr lang="ru-RU" sz="2600" dirty="0" smtClean="0"/>
              <a:t>2)партнерский </a:t>
            </a:r>
            <a:r>
              <a:rPr lang="ru-RU" sz="2600" dirty="0"/>
              <a:t>характер взаимодействия педагога и учащихся; </a:t>
            </a:r>
            <a:endParaRPr lang="ru-RU" sz="2600" dirty="0" smtClean="0"/>
          </a:p>
          <a:p>
            <a:r>
              <a:rPr lang="ru-RU" sz="2600" dirty="0" smtClean="0"/>
              <a:t>3)подготовленность </a:t>
            </a:r>
            <a:r>
              <a:rPr lang="ru-RU" sz="2600" dirty="0"/>
              <a:t>педагога к индивидуализации;  </a:t>
            </a:r>
            <a:endParaRPr lang="ru-RU" sz="2600" dirty="0" smtClean="0"/>
          </a:p>
          <a:p>
            <a:r>
              <a:rPr lang="ru-RU" sz="2600" dirty="0" smtClean="0"/>
              <a:t>4)демократичный </a:t>
            </a:r>
            <a:r>
              <a:rPr lang="ru-RU" sz="2600" dirty="0"/>
              <a:t>стиль управления в образовательной организации; </a:t>
            </a:r>
            <a:endParaRPr lang="ru-RU" sz="2600" dirty="0" smtClean="0"/>
          </a:p>
          <a:p>
            <a:r>
              <a:rPr lang="ru-RU" sz="2600" dirty="0" smtClean="0"/>
              <a:t>5)создание </a:t>
            </a:r>
            <a:r>
              <a:rPr lang="ru-RU" sz="2600" dirty="0"/>
              <a:t>избыточной образовательной среды</a:t>
            </a:r>
          </a:p>
        </p:txBody>
      </p:sp>
    </p:spTree>
    <p:extLst>
      <p:ext uri="{BB962C8B-B14F-4D97-AF65-F5344CB8AC3E}">
        <p14:creationId xmlns:p14="http://schemas.microsoft.com/office/powerpoint/2010/main" val="338606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32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ЭТАПЫ СУБЪЕКТНО-ОРИЕНТИРОВАННОЙ ТЕХНОЛОГИИ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140121"/>
              </p:ext>
            </p:extLst>
          </p:nvPr>
        </p:nvGraphicFramePr>
        <p:xfrm>
          <a:off x="570270" y="1930400"/>
          <a:ext cx="934064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117">
                  <a:extLst>
                    <a:ext uri="{9D8B030D-6E8A-4147-A177-3AD203B41FA5}">
                      <a16:colId xmlns:a16="http://schemas.microsoft.com/office/drawing/2014/main" val="3066791942"/>
                    </a:ext>
                  </a:extLst>
                </a:gridCol>
                <a:gridCol w="7354529">
                  <a:extLst>
                    <a:ext uri="{9D8B030D-6E8A-4147-A177-3AD203B41FA5}">
                      <a16:colId xmlns:a16="http://schemas.microsoft.com/office/drawing/2014/main" val="1357931737"/>
                    </a:ext>
                  </a:extLst>
                </a:gridCol>
              </a:tblGrid>
              <a:tr h="27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Этапы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Краткая общая характеристика деятельности </a:t>
                      </a:r>
                      <a:r>
                        <a:rPr lang="ru-RU" sz="2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студента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097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333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Самодиагностика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810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Осознание себя: «Какой я?», «Что я знаю?», «Что я умею?», и наоборот: «Чего не знаю?», «Чего не умею?» и т.п.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977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333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Самоанализ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810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Поиск ответов на вопросы: «Что помогло мне добиться положительных результатов и почему?», «Что мешало мне быть более успешным и почему?» и др.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2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333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Самоопределение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810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Постановка целей, задач, определение перспектив, путей их достижения: «К чему стремиться и почему?», «Как этого добиться?»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082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333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Самореализация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810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Самостоятельный поиск способов решения учащимися поставленных задач, принятие самостоятельных решений и их реализация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328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333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Самооценка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810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Сопоставление достигнутого результата с планируемым, выявление и обоснование причин успехов и недостатков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33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333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Самоутверждение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810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Вывод о целесообразности выбранного пути, поставленных целей и задач, внесение коррективов в дальнейшие действия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9050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3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ПЛАНИРОВАНИЕ ПРОФЕССИОНАЛЬНОГО РАЗВИТИЯ ПЕДАГОГОВ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009316"/>
              </p:ext>
            </p:extLst>
          </p:nvPr>
        </p:nvGraphicFramePr>
        <p:xfrm>
          <a:off x="677862" y="1957387"/>
          <a:ext cx="8997079" cy="4587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079">
                  <a:extLst>
                    <a:ext uri="{9D8B030D-6E8A-4147-A177-3AD203B41FA5}">
                      <a16:colId xmlns:a16="http://schemas.microsoft.com/office/drawing/2014/main" val="3783054786"/>
                    </a:ext>
                  </a:extLst>
                </a:gridCol>
              </a:tblGrid>
              <a:tr h="560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САМОДИАГНОСТИКА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81115"/>
                  </a:ext>
                </a:extLst>
              </a:tr>
              <a:tr h="10353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Продолжите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фразы: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меня профессиональное развитие - это …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Карьера – это…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031999"/>
                  </a:ext>
                </a:extLst>
              </a:tr>
              <a:tr h="6897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Если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попробовать нарисовать профессиональную траекторию, то, как она может выглядеть? (есть ли на ней какие-то периоды или стадии, подъемы и спады?)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80733"/>
                  </a:ext>
                </a:extLst>
              </a:tr>
              <a:tr h="6902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Должен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 человек, который получил профессию и начал работать, продолжать в том или ином виде профессиональное обучение и развитие? Если да, то зачем?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357109"/>
                  </a:ext>
                </a:extLst>
              </a:tr>
              <a:tr h="10346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Должен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 специалист, который достиг вершин профессионального успеха, и далее профессионально развиваться? Или он может сохранить этот уровень в течение последующей жизни, далее не обучаясь?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57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86036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86</TotalTime>
  <Words>1542</Words>
  <Application>Microsoft Office PowerPoint</Application>
  <PresentationFormat>Широкоэкранный</PresentationFormat>
  <Paragraphs>180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SimSun</vt:lpstr>
      <vt:lpstr>Arial</vt:lpstr>
      <vt:lpstr>Calibri</vt:lpstr>
      <vt:lpstr>Times New Roman</vt:lpstr>
      <vt:lpstr>Trebuchet MS</vt:lpstr>
      <vt:lpstr>Wingdings 3</vt:lpstr>
      <vt:lpstr>Аспект</vt:lpstr>
      <vt:lpstr>ИНДИВИДУАЛИЗАЦИЯ ОБРАЗОВАТЕЛЬНОГО ПРОЦЕССА  В КОЛЛЕДЖЕ</vt:lpstr>
      <vt:lpstr>РЕГЛАМЕНТ СЕМИНАРА</vt:lpstr>
      <vt:lpstr>ЦЕЛЕПОЛАГАНИЕ</vt:lpstr>
      <vt:lpstr>ИНДИВИДУАЛИЗАЦИЯ</vt:lpstr>
      <vt:lpstr>СТОРОНЫ И СРЕДСТВА ИНДИВИДУАЛИЗАЦИИ</vt:lpstr>
      <vt:lpstr>ПРИНЦИПЫ ИНДИВИДУАЛИЗАЦИИ</vt:lpstr>
      <vt:lpstr>УСЛОВИЯ ИНДИВИДУАЛИЗАЦИИ</vt:lpstr>
      <vt:lpstr>ЭТАПЫ СУБЪЕКТНО-ОРИЕНТИРОВАННОЙ ТЕХНОЛОГИИ</vt:lpstr>
      <vt:lpstr>ПЛАНИРОВАНИЕ ПРОФЕССИОНАЛЬНОГО РАЗВИТИЯ ПЕДАГОГОВ</vt:lpstr>
      <vt:lpstr>ОСНОВНЫЕ ПОНЯТИЯ</vt:lpstr>
      <vt:lpstr>СТАДИИ ПРОФЕССИОНАЛЬНОГО РАЗВИТИЯ</vt:lpstr>
      <vt:lpstr>ПЛАНИРОВАНИЕ ПРОФЕССИОНАЛЬНОГО РАЗВИТИЯ ПЕДАГОГОВ</vt:lpstr>
      <vt:lpstr>ВИДЫ КАРЬЕРЫ</vt:lpstr>
      <vt:lpstr>ПЛАНИРОВАНИЕ ПРОФЕССИОНАЛЬНОГО РАЗВИТИЯ ПЕДАГОГОВ</vt:lpstr>
      <vt:lpstr>ПЛАНИРОВАНИЕ ПРОФЕССИОНАЛЬНОГО РАЗВИТИЯ ПЕДАГОГОВ</vt:lpstr>
      <vt:lpstr>ПЛАНИРОВАНИЕ ПРОФЕССИОНАЛЬНОГО РАЗВИТИЯ ПЕДАГОГОВ</vt:lpstr>
      <vt:lpstr>ПЛАНИРОВАНИЕ ПРОФЕССИОНАЛЬНОГО РАЗВИТИЯ ПЕДАГОГОВ</vt:lpstr>
      <vt:lpstr>СПАСИБО 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ИНДИВИДУАЛИЗАЦИЯ ОБРАЗОВАТЕЛЬНОГО ПРОЦЕССА  В КОЛЛЕДЖЕ</dc:title>
  <dc:creator>Денес</dc:creator>
  <cp:lastModifiedBy>Денес</cp:lastModifiedBy>
  <cp:revision>9</cp:revision>
  <dcterms:created xsi:type="dcterms:W3CDTF">2023-12-18T02:08:02Z</dcterms:created>
  <dcterms:modified xsi:type="dcterms:W3CDTF">2023-12-18T03:52:34Z</dcterms:modified>
</cp:coreProperties>
</file>